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58"/>
  </p:handoutMasterIdLst>
  <p:sldIdLst>
    <p:sldId id="288" r:id="rId7"/>
    <p:sldId id="510" r:id="rId9"/>
    <p:sldId id="390" r:id="rId10"/>
    <p:sldId id="396" r:id="rId11"/>
    <p:sldId id="361" r:id="rId12"/>
    <p:sldId id="395" r:id="rId13"/>
    <p:sldId id="391" r:id="rId14"/>
    <p:sldId id="397" r:id="rId15"/>
    <p:sldId id="364" r:id="rId16"/>
    <p:sldId id="365" r:id="rId17"/>
    <p:sldId id="399" r:id="rId18"/>
    <p:sldId id="367" r:id="rId19"/>
    <p:sldId id="503" r:id="rId20"/>
    <p:sldId id="502" r:id="rId21"/>
    <p:sldId id="400" r:id="rId22"/>
    <p:sldId id="457" r:id="rId23"/>
    <p:sldId id="402" r:id="rId24"/>
    <p:sldId id="505" r:id="rId25"/>
    <p:sldId id="459" r:id="rId26"/>
    <p:sldId id="460" r:id="rId27"/>
    <p:sldId id="507" r:id="rId28"/>
    <p:sldId id="508" r:id="rId29"/>
    <p:sldId id="461" r:id="rId30"/>
    <p:sldId id="407" r:id="rId31"/>
    <p:sldId id="358" r:id="rId32"/>
    <p:sldId id="408" r:id="rId33"/>
    <p:sldId id="501" r:id="rId34"/>
    <p:sldId id="409" r:id="rId35"/>
    <p:sldId id="504" r:id="rId36"/>
    <p:sldId id="369" r:id="rId37"/>
    <p:sldId id="438" r:id="rId38"/>
    <p:sldId id="439" r:id="rId39"/>
    <p:sldId id="268" r:id="rId40"/>
    <p:sldId id="269" r:id="rId41"/>
    <p:sldId id="271" r:id="rId42"/>
    <p:sldId id="441" r:id="rId43"/>
    <p:sldId id="440" r:id="rId44"/>
    <p:sldId id="442" r:id="rId45"/>
    <p:sldId id="280" r:id="rId46"/>
    <p:sldId id="443" r:id="rId47"/>
    <p:sldId id="283" r:id="rId48"/>
    <p:sldId id="284" r:id="rId49"/>
    <p:sldId id="279" r:id="rId50"/>
    <p:sldId id="499" r:id="rId51"/>
    <p:sldId id="289" r:id="rId52"/>
    <p:sldId id="323" r:id="rId53"/>
    <p:sldId id="318" r:id="rId54"/>
    <p:sldId id="319" r:id="rId55"/>
    <p:sldId id="368" r:id="rId56"/>
    <p:sldId id="322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Master" Target="slideMasters/slideMaster5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小黄车</a:t>
            </a:r>
            <a:r>
              <a:rPr lang="zh-CN" altLang="en-US"/>
              <a:t>炒股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tags" Target="../tags/tag6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60.xml"/><Relationship Id="rId1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65.xml"/><Relationship Id="rId4" Type="http://schemas.openxmlformats.org/officeDocument/2006/relationships/tags" Target="../tags/tag664.xml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tags" Target="../tags/tag6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39.xml"/><Relationship Id="rId8" Type="http://schemas.openxmlformats.org/officeDocument/2006/relationships/tags" Target="../tags/tag638.xml"/><Relationship Id="rId7" Type="http://schemas.openxmlformats.org/officeDocument/2006/relationships/tags" Target="../tags/tag637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4" Type="http://schemas.openxmlformats.org/officeDocument/2006/relationships/tags" Target="../tags/tag634.xml"/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6.xml"/><Relationship Id="rId15" Type="http://schemas.openxmlformats.org/officeDocument/2006/relationships/tags" Target="../tags/tag645.xml"/><Relationship Id="rId14" Type="http://schemas.openxmlformats.org/officeDocument/2006/relationships/tags" Target="../tags/tag644.xml"/><Relationship Id="rId13" Type="http://schemas.openxmlformats.org/officeDocument/2006/relationships/tags" Target="../tags/tag643.xml"/><Relationship Id="rId12" Type="http://schemas.openxmlformats.org/officeDocument/2006/relationships/tags" Target="../tags/tag642.xml"/><Relationship Id="rId11" Type="http://schemas.openxmlformats.org/officeDocument/2006/relationships/tags" Target="../tags/tag641.xml"/><Relationship Id="rId10" Type="http://schemas.openxmlformats.org/officeDocument/2006/relationships/tags" Target="../tags/tag640.xml"/><Relationship Id="rId1" Type="http://schemas.openxmlformats.org/officeDocument/2006/relationships/tags" Target="../tags/tag63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76.xml"/><Relationship Id="rId8" Type="http://schemas.openxmlformats.org/officeDocument/2006/relationships/image" Target="../media/image82.png"/><Relationship Id="rId7" Type="http://schemas.openxmlformats.org/officeDocument/2006/relationships/tags" Target="../tags/tag675.xml"/><Relationship Id="rId6" Type="http://schemas.openxmlformats.org/officeDocument/2006/relationships/image" Target="../media/image81.png"/><Relationship Id="rId5" Type="http://schemas.openxmlformats.org/officeDocument/2006/relationships/tags" Target="../tags/tag674.xml"/><Relationship Id="rId4" Type="http://schemas.openxmlformats.org/officeDocument/2006/relationships/image" Target="../media/image80.jpeg"/><Relationship Id="rId3" Type="http://schemas.openxmlformats.org/officeDocument/2006/relationships/tags" Target="../tags/tag673.xml"/><Relationship Id="rId2" Type="http://schemas.openxmlformats.org/officeDocument/2006/relationships/tags" Target="../tags/tag67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77.xml"/><Relationship Id="rId1" Type="http://schemas.openxmlformats.org/officeDocument/2006/relationships/tags" Target="../tags/tag67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2.xml"/><Relationship Id="rId5" Type="http://schemas.openxmlformats.org/officeDocument/2006/relationships/tags" Target="../tags/tag681.xml"/><Relationship Id="rId4" Type="http://schemas.openxmlformats.org/officeDocument/2006/relationships/tags" Target="../tags/tag680.xml"/><Relationship Id="rId3" Type="http://schemas.openxmlformats.org/officeDocument/2006/relationships/tags" Target="../tags/tag679.xml"/><Relationship Id="rId2" Type="http://schemas.openxmlformats.org/officeDocument/2006/relationships/tags" Target="../tags/tag678.xml"/><Relationship Id="rId1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3.xml"/><Relationship Id="rId1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5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6.xml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7.xml"/><Relationship Id="rId1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2.xml"/><Relationship Id="rId5" Type="http://schemas.openxmlformats.org/officeDocument/2006/relationships/tags" Target="../tags/tag691.xml"/><Relationship Id="rId4" Type="http://schemas.openxmlformats.org/officeDocument/2006/relationships/tags" Target="../tags/tag690.xml"/><Relationship Id="rId3" Type="http://schemas.openxmlformats.org/officeDocument/2006/relationships/tags" Target="../tags/tag689.xml"/><Relationship Id="rId2" Type="http://schemas.openxmlformats.org/officeDocument/2006/relationships/tags" Target="../tags/tag688.xml"/><Relationship Id="rId1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3.xml"/><Relationship Id="rId1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50.xml"/><Relationship Id="rId4" Type="http://schemas.openxmlformats.org/officeDocument/2006/relationships/tags" Target="../tags/tag649.xml"/><Relationship Id="rId3" Type="http://schemas.openxmlformats.org/officeDocument/2006/relationships/tags" Target="../tags/tag648.xml"/><Relationship Id="rId2" Type="http://schemas.openxmlformats.org/officeDocument/2006/relationships/tags" Target="../tags/tag647.xml"/><Relationship Id="rId1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5.xml"/><Relationship Id="rId2" Type="http://schemas.openxmlformats.org/officeDocument/2006/relationships/image" Target="../media/image94.png"/><Relationship Id="rId1" Type="http://schemas.openxmlformats.org/officeDocument/2006/relationships/tags" Target="../tags/tag6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6.xml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7.xml"/><Relationship Id="rId1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8.xml"/><Relationship Id="rId1" Type="http://schemas.openxmlformats.org/officeDocument/2006/relationships/image" Target="../media/image97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07.xml"/><Relationship Id="rId4" Type="http://schemas.openxmlformats.org/officeDocument/2006/relationships/image" Target="../media/image98.jpeg"/><Relationship Id="rId3" Type="http://schemas.openxmlformats.org/officeDocument/2006/relationships/tags" Target="../tags/tag706.xml"/><Relationship Id="rId2" Type="http://schemas.openxmlformats.org/officeDocument/2006/relationships/tags" Target="../tags/tag705.xml"/><Relationship Id="rId1" Type="http://schemas.openxmlformats.org/officeDocument/2006/relationships/tags" Target="../tags/tag70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0.png"/><Relationship Id="rId1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8.xml"/><Relationship Id="rId1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9.xml"/><Relationship Id="rId1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tags" Target="../tags/tag653.xml"/><Relationship Id="rId4" Type="http://schemas.openxmlformats.org/officeDocument/2006/relationships/image" Target="../media/image39.jpeg"/><Relationship Id="rId3" Type="http://schemas.openxmlformats.org/officeDocument/2006/relationships/tags" Target="../tags/tag652.xml"/><Relationship Id="rId2" Type="http://schemas.openxmlformats.org/officeDocument/2006/relationships/image" Target="../media/image38.png"/><Relationship Id="rId1" Type="http://schemas.openxmlformats.org/officeDocument/2006/relationships/tags" Target="../tags/tag651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12.xml"/><Relationship Id="rId2" Type="http://schemas.openxmlformats.org/officeDocument/2006/relationships/tags" Target="../tags/tag711.xml"/><Relationship Id="rId1" Type="http://schemas.openxmlformats.org/officeDocument/2006/relationships/tags" Target="../tags/tag7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信息安全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336550"/>
            <a:ext cx="935355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rgbClr val="FF0000"/>
                </a:solidFill>
              </a:rPr>
              <a:t>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t>离开时</a:t>
            </a:r>
            <a:r>
              <a:t>锁屏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4375" y="1080770"/>
            <a:ext cx="929576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93490" y="2870835"/>
            <a:ext cx="4095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手机上也不要随便装</a:t>
            </a:r>
            <a:r>
              <a:rPr lang="en-US" altLang="zh-CN" sz="28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US" altLang="zh-CN" sz="28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其他使用及管理</a:t>
            </a:r>
            <a:r>
              <a:rPr lang="zh-CN" altLang="en-US" dirty="0">
                <a:sym typeface="Arial" panose="020B0604020202020204" pitchFamily="34" charset="0"/>
              </a:rPr>
              <a:t>风险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/>
              <a:t>打印文档及时取走</a:t>
            </a:r>
            <a:endParaRPr lang="zh-CN" altLang="en-US" sz="2400" b="1"/>
          </a:p>
          <a:p>
            <a:r>
              <a:rPr sz="2400" b="1">
                <a:sym typeface="+mn-ea"/>
              </a:rPr>
              <a:t>文档脱敏再外发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对外沟通，演讲，对接，产品</a:t>
            </a:r>
            <a:r>
              <a:rPr sz="2400" b="1">
                <a:sym typeface="+mn-ea"/>
              </a:rPr>
              <a:t>介绍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生产上</a:t>
            </a:r>
            <a:r>
              <a:rPr sz="2400" b="1">
                <a:sym typeface="+mn-ea"/>
              </a:rPr>
              <a:t>私人账户不共享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客服系统，运营系统，邮箱</a:t>
            </a:r>
            <a:r>
              <a:rPr sz="2400" b="1">
                <a:sym typeface="+mn-ea"/>
              </a:rPr>
              <a:t>等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不扩散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lang="zh-CN" altLang="en-US" sz="2400" b="1">
                <a:sym typeface="+mn-ea"/>
              </a:rPr>
              <a:t>群共享文件，钉盘</a:t>
            </a:r>
            <a:endParaRPr lang="zh-CN" altLang="en-US" sz="2400" b="1">
              <a:sym typeface="+mn-ea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045" y="0"/>
            <a:ext cx="52552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信息安全</a:t>
            </a:r>
            <a:r>
              <a:rPr lang="zh-CN" altLang="en-US"/>
              <a:t>三原则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1. </a:t>
            </a:r>
            <a:r>
              <a:rPr lang="zh-CN" altLang="en-US" sz="2400" b="1"/>
              <a:t>Confidenciality 隐私性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举个例子,现在很多人都把个人信息存放在计算机中,但是你不会想让别人知道你电脑上有啥隐私照片啦,你也不想让别人知道你都给谁打电话啦, 或者你不想别人知道你有多少存款拉。</a:t>
            </a:r>
            <a:endParaRPr lang="zh-CN" altLang="en-US" sz="2400"/>
          </a:p>
          <a:p>
            <a:r>
              <a:rPr lang="zh-CN" altLang="en-US" sz="2400"/>
              <a:t>2.</a:t>
            </a:r>
            <a:r>
              <a:rPr lang="zh-CN" altLang="en-US" sz="2400" b="1"/>
              <a:t> Integrity 完整性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举个例子,银行不希望你偷偷把你的帐户存款增加,你也不希望自己的手机花费被人偷走, 当然,你也不希望别人把你的邮箱密码篡改了。</a:t>
            </a:r>
            <a:endParaRPr lang="zh-CN" altLang="en-US" sz="2400"/>
          </a:p>
          <a:p>
            <a:r>
              <a:rPr lang="zh-CN" altLang="en-US" sz="2400"/>
              <a:t>3.</a:t>
            </a:r>
            <a:r>
              <a:rPr lang="zh-CN" altLang="en-US" sz="2400" b="1"/>
              <a:t> Availability 可用性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举个例子,你开了一个博客,当然不希望别人用DOS攻击,导致你的网站不能访问。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					</a:t>
            </a:r>
            <a:r>
              <a:rPr lang="zh-CN" altLang="en-US"/>
              <a:t>字节</a:t>
            </a:r>
            <a:r>
              <a:rPr lang="zh-CN" altLang="en-US">
                <a:solidFill>
                  <a:srgbClr val="FF0000"/>
                </a:solidFill>
              </a:rPr>
              <a:t>实习生</a:t>
            </a:r>
            <a:r>
              <a:rPr lang="zh-CN" altLang="en-US"/>
              <a:t>删库</a:t>
            </a:r>
            <a:r>
              <a:rPr lang="zh-CN" altLang="en-US"/>
              <a:t>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机密信息不</a:t>
            </a:r>
            <a:r>
              <a:rPr sz="2400" b="1">
                <a:sym typeface="+mn-ea"/>
              </a:rPr>
              <a:t>放共享</a:t>
            </a:r>
            <a:r>
              <a:rPr sz="2400" b="1">
                <a:sym typeface="+mn-ea"/>
              </a:rPr>
              <a:t>文档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权限分配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权限按最小化原则</a:t>
            </a:r>
            <a:r>
              <a:rPr sz="2400" b="1">
                <a:sym typeface="+mn-ea"/>
              </a:rPr>
              <a:t>分配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数据备份</a:t>
            </a:r>
            <a:endParaRPr lang="zh-CN" altLang="en-US" sz="2400" b="1"/>
          </a:p>
          <a:p>
            <a:pPr marL="0" indent="0">
              <a:buNone/>
            </a:pPr>
            <a:r>
              <a:rPr lang="zh-CN" altLang="en-US" sz="2400" b="1"/>
              <a:t>定时备份</a:t>
            </a:r>
            <a:endParaRPr lang="zh-CN" altLang="en-US" sz="2400" b="1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94860" y="1096010"/>
            <a:ext cx="7202170" cy="5100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3382645" cy="5388610"/>
          </a:xfrm>
        </p:spPr>
        <p:txBody>
          <a:bodyPr/>
          <a:p>
            <a:r>
              <a:rPr sz="2400">
                <a:sym typeface="+mn-ea"/>
              </a:rPr>
              <a:t>资源新建或业务变更后，无人使用，资源未删除。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发生问题后，定位不到使用人。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同一资源不同业务混用，业务变动导致影响其他业务。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服务下线，域名未下线。</a:t>
            </a:r>
            <a:endParaRPr lang="zh-CN" altLang="en-US" sz="2400" b="1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IP及域名类资产管理问题</a:t>
            </a:r>
            <a:endParaRPr lang="zh-CN" altLang="en-US"/>
          </a:p>
        </p:txBody>
      </p:sp>
      <p:pic>
        <p:nvPicPr>
          <p:cNvPr id="6" name="图片 5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1103630"/>
            <a:ext cx="71151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08500" y="1000125"/>
            <a:ext cx="68580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75335" y="2145665"/>
            <a:ext cx="29889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ym typeface="+mn-ea"/>
              </a:rPr>
              <a:t>公司主体，网站主体，APP主体，有关部门备案主体，证照主体不符。</a:t>
            </a:r>
            <a:r>
              <a:rPr lang="zh-CN" sz="2400" b="1">
                <a:sym typeface="+mn-ea"/>
              </a:rPr>
              <a:t>典型如</a:t>
            </a:r>
            <a:r>
              <a:rPr lang="en-US" altLang="zh-CN" sz="2400" b="1">
                <a:sym typeface="+mn-ea"/>
              </a:rPr>
              <a:t>ICP</a:t>
            </a:r>
            <a:r>
              <a:rPr lang="zh-CN" altLang="en-US" sz="2400" b="1">
                <a:sym typeface="+mn-ea"/>
              </a:rPr>
              <a:t>证照与备案主体不是</a:t>
            </a:r>
            <a:r>
              <a:rPr lang="zh-CN" altLang="en-US" sz="2400" b="1">
                <a:sym typeface="+mn-ea"/>
              </a:rPr>
              <a:t>同一个</a:t>
            </a:r>
            <a:endParaRPr lang="zh-CN" altLang="en-US" sz="24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631825"/>
            <a:ext cx="33661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b="1">
                <a:sym typeface="+mn-ea"/>
              </a:rPr>
              <a:t>资产主体管理问题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其他安全管理问题</a:t>
            </a:r>
            <a:r>
              <a:rPr lang="zh-CN" altLang="en-US"/>
              <a:t>汇总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 sz="2400" b="1"/>
              <a:t>应用资产类管理问题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应用名录不全、应用市场名录不全，应用市场账号管理不全。上线发布流程管理</a:t>
            </a:r>
            <a:r>
              <a:rPr lang="zh-CN" altLang="en-US"/>
              <a:t>不足。上架</a:t>
            </a:r>
            <a:r>
              <a:rPr lang="zh-CN" altLang="en-US"/>
              <a:t>时未注释代理</a:t>
            </a:r>
            <a:r>
              <a:rPr lang="zh-CN" altLang="en-US"/>
              <a:t>设置。</a:t>
            </a:r>
            <a:endParaRPr lang="zh-CN" altLang="en-US"/>
          </a:p>
          <a:p>
            <a:r>
              <a:rPr lang="zh-CN" altLang="en-US" sz="2400" b="1"/>
              <a:t>数据库类资产管理问题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申请或业务变更后，无人使用，资源未删除。发现安全问题后，定位不到使用人。同一资源不同业务混用，导致业务变更影响其他业务。权限管理不合理如应用账号给予了</a:t>
            </a:r>
            <a:r>
              <a:rPr lang="en-US" altLang="zh-CN"/>
              <a:t>root</a:t>
            </a:r>
            <a:r>
              <a:t>权限。</a:t>
            </a:r>
            <a:endParaRPr lang="zh-CN" altLang="en-US"/>
          </a:p>
          <a:p>
            <a:r>
              <a:rPr lang="zh-CN" altLang="en-US" sz="2400" b="1"/>
              <a:t>云服务资产管理问题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申请或业务变更后，无人使用，资源未删除。配置措施不满足安全实践。账号管理问题导致账号遗失。个人注册</a:t>
            </a:r>
            <a:r>
              <a:rPr lang="zh-CN" altLang="en-US"/>
              <a:t>服务号。</a:t>
            </a:r>
            <a:endParaRPr lang="zh-CN" altLang="en-US"/>
          </a:p>
          <a:p>
            <a:r>
              <a:rPr lang="zh-CN" altLang="en-US" sz="2400" b="1"/>
              <a:t>代码资产管理问题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项目分支混乱，代码合并问题</a:t>
            </a:r>
            <a:r>
              <a:rPr lang="zh-CN" altLang="en-US"/>
              <a:t>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诈骗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资料库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、伪造钓鱼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网站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1172210"/>
            <a:ext cx="8636635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464185"/>
            <a:ext cx="11294110" cy="576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65" y="200660"/>
            <a:ext cx="8849995" cy="645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12520"/>
            <a:ext cx="11004550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154555" y="1223645"/>
            <a:ext cx="8655685" cy="546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448881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利用公司资源进行</a:t>
            </a:r>
            <a:r>
              <a:rPr lang="zh-CN" altLang="en-US" sz="4400"/>
              <a:t>私人活动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1118870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95" y="161226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个</a:t>
            </a:r>
            <a:endParaRPr lang="zh-CN" altLang="en-US" sz="2800" b="1"/>
          </a:p>
          <a:p>
            <a:r>
              <a:rPr lang="zh-CN" altLang="en-US" sz="2800" b="1"/>
              <a:t>人</a:t>
            </a:r>
            <a:endParaRPr lang="zh-CN" altLang="en-US" sz="2800" b="1"/>
          </a:p>
          <a:p>
            <a:r>
              <a:rPr lang="zh-CN" altLang="en-US" sz="2800" b="1"/>
              <a:t>信</a:t>
            </a:r>
            <a:endParaRPr lang="zh-CN" altLang="en-US" sz="2800" b="1"/>
          </a:p>
          <a:p>
            <a:r>
              <a:rPr lang="zh-CN" altLang="en-US" sz="2800" b="1"/>
              <a:t>息</a:t>
            </a:r>
            <a:endParaRPr lang="zh-CN" altLang="en-US" sz="2800" b="1"/>
          </a:p>
          <a:p>
            <a:r>
              <a:rPr lang="zh-CN" altLang="en-US" sz="2800" b="1"/>
              <a:t>买</a:t>
            </a:r>
            <a:endParaRPr lang="zh-CN" altLang="en-US" sz="2800" b="1"/>
          </a:p>
          <a:p>
            <a:r>
              <a:rPr lang="zh-CN" altLang="en-US" sz="2800" b="1"/>
              <a:t>卖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5990" y="962660"/>
            <a:ext cx="8566150" cy="5234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83832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技</a:t>
            </a:r>
            <a:endParaRPr lang="zh-CN" altLang="en-US" sz="2800" b="1"/>
          </a:p>
          <a:p>
            <a:r>
              <a:rPr lang="zh-CN" altLang="en-US" sz="2800" b="1"/>
              <a:t>术</a:t>
            </a:r>
            <a:endParaRPr lang="zh-CN" altLang="en-US" sz="2800" b="1"/>
          </a:p>
          <a:p>
            <a:r>
              <a:rPr lang="zh-CN" altLang="en-US" sz="2800" b="1"/>
              <a:t>机</a:t>
            </a:r>
            <a:endParaRPr lang="zh-CN" altLang="en-US" sz="2800" b="1"/>
          </a:p>
          <a:p>
            <a:r>
              <a:rPr lang="zh-CN" altLang="en-US" sz="2800" b="1"/>
              <a:t>密</a:t>
            </a:r>
            <a:endParaRPr lang="zh-CN" altLang="en-US" sz="2800" b="1"/>
          </a:p>
          <a:p>
            <a:r>
              <a:rPr lang="zh-CN" altLang="en-US" sz="2800" b="1"/>
              <a:t>窃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970" y="272415"/>
            <a:ext cx="9108440" cy="6390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5670" y="1698625"/>
            <a:ext cx="5384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伪</a:t>
            </a:r>
            <a:endParaRPr lang="zh-CN" altLang="en-US" sz="2800" b="1"/>
          </a:p>
          <a:p>
            <a:r>
              <a:rPr lang="zh-CN" altLang="en-US" sz="2800" b="1"/>
              <a:t>造</a:t>
            </a:r>
            <a:endParaRPr lang="zh-CN" altLang="en-US" sz="2800" b="1"/>
          </a:p>
          <a:p>
            <a:r>
              <a:rPr lang="zh-CN" altLang="en-US" sz="2800" b="1"/>
              <a:t>票</a:t>
            </a:r>
            <a:endParaRPr lang="zh-CN" altLang="en-US" sz="2800" b="1"/>
          </a:p>
          <a:p>
            <a:r>
              <a:rPr lang="zh-CN" altLang="en-US" sz="2800" b="1"/>
              <a:t>据</a:t>
            </a:r>
            <a:endParaRPr lang="zh-CN" altLang="en-US" sz="2800" b="1"/>
          </a:p>
          <a:p>
            <a:r>
              <a:rPr lang="zh-CN" altLang="en-US" sz="2800" b="1"/>
              <a:t>骗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  <a:p>
            <a:r>
              <a:rPr lang="zh-CN" altLang="en-US" sz="2800" b="1"/>
              <a:t>贷</a:t>
            </a:r>
            <a:endParaRPr lang="zh-CN" altLang="en-US" sz="2800" b="1"/>
          </a:p>
          <a:p>
            <a:r>
              <a:rPr lang="zh-CN" altLang="en-US" sz="2800" b="1"/>
              <a:t>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417195"/>
            <a:ext cx="8278495" cy="6023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1709420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职</a:t>
            </a:r>
            <a:endParaRPr lang="zh-CN" altLang="en-US" sz="2800" b="1"/>
          </a:p>
          <a:p>
            <a:r>
              <a:rPr lang="zh-CN" altLang="en-US" sz="2800" b="1"/>
              <a:t>务</a:t>
            </a:r>
            <a:endParaRPr lang="zh-CN" altLang="en-US" sz="2800" b="1"/>
          </a:p>
          <a:p>
            <a:r>
              <a:rPr lang="zh-CN" altLang="en-US" sz="2800" b="1"/>
              <a:t>侵</a:t>
            </a:r>
            <a:endParaRPr lang="zh-CN" altLang="en-US" sz="2800" b="1"/>
          </a:p>
          <a:p>
            <a:r>
              <a:rPr lang="zh-CN" altLang="en-US" sz="2800" b="1"/>
              <a:t>占</a:t>
            </a:r>
            <a:endParaRPr lang="zh-CN" altLang="en-US" sz="2800" b="1"/>
          </a:p>
          <a:p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07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法律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法规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保护人身财产安全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5495" y="1390015"/>
            <a:ext cx="10621645" cy="532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66421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055" y="1590040"/>
            <a:ext cx="963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</a:t>
            </a:r>
            <a:endParaRPr lang="zh-CN" altLang="en-US" sz="3600"/>
          </a:p>
          <a:p>
            <a:r>
              <a:rPr lang="zh-CN" altLang="en-US" sz="3600"/>
              <a:t>码</a:t>
            </a:r>
            <a:endParaRPr lang="zh-CN" altLang="en-US" sz="3600"/>
          </a:p>
          <a:p>
            <a:r>
              <a:rPr lang="zh-CN" altLang="en-US" sz="3600"/>
              <a:t>混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  <a:p>
            <a:r>
              <a:rPr lang="zh-CN" altLang="en-US" sz="3600"/>
              <a:t>通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0" y="664210"/>
            <a:ext cx="3187700" cy="597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741920" y="1656715"/>
            <a:ext cx="824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系统</a:t>
            </a:r>
            <a:r>
              <a:rPr lang="zh-CN" altLang="en-US" sz="3600"/>
              <a:t>规则</a:t>
            </a:r>
            <a:endParaRPr lang="zh-CN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8390"/>
            <a:ext cx="1195451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80060"/>
            <a:ext cx="4027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11,599,230,942个账号。一千一百</a:t>
            </a:r>
            <a:r>
              <a:rPr lang="zh-CN" altLang="en-US"/>
              <a:t>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设备安全使用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3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6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1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2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3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9.xml><?xml version="1.0" encoding="utf-8"?>
<p:tagLst xmlns:p="http://schemas.openxmlformats.org/presentationml/2006/main">
  <p:tag name="KSO_WM_UNIT_PLACING_PICTURE_USER_VIEWPORT" val="{&quot;height&quot;:5663.151181102362,&quot;width&quot;:10258.056692913386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6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77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4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704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1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12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WPS 演示</Application>
  <PresentationFormat>宽屏</PresentationFormat>
  <Paragraphs>273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PowerPoint 演示文稿</vt:lpstr>
      <vt:lpstr>密码安全</vt:lpstr>
      <vt:lpstr> 弱口令</vt:lpstr>
      <vt:lpstr>PowerPoint 演示文稿</vt:lpstr>
      <vt:lpstr> 密码泄露</vt:lpstr>
      <vt:lpstr>IT设备安全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PowerPoint 演示文稿</vt:lpstr>
      <vt:lpstr>6、注意文件类型 </vt:lpstr>
      <vt:lpstr>PowerPoint 演示文稿</vt:lpstr>
      <vt:lpstr>PowerPoint 演示文稿</vt:lpstr>
      <vt:lpstr>安全使用</vt:lpstr>
      <vt:lpstr>PowerPoint 演示文稿</vt:lpstr>
      <vt:lpstr>PowerPoint 演示文稿</vt:lpstr>
      <vt:lpstr>						字节实习生删库事件</vt:lpstr>
      <vt:lpstr>PowerPoint 演示文稿</vt:lpstr>
      <vt:lpstr>PowerPoint 演示文稿</vt:lpstr>
      <vt:lpstr>社会工程学</vt:lpstr>
      <vt:lpstr>1、 社工库</vt:lpstr>
      <vt:lpstr>2、钓鱼</vt:lpstr>
      <vt:lpstr>PowerPoint 演示文稿</vt:lpstr>
      <vt:lpstr>3、诈骗</vt:lpstr>
      <vt:lpstr>PowerPoint 演示文稿</vt:lpstr>
      <vt:lpstr>案例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蓄意犯罪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334</cp:revision>
  <dcterms:created xsi:type="dcterms:W3CDTF">2021-09-17T08:22:00Z</dcterms:created>
  <dcterms:modified xsi:type="dcterms:W3CDTF">2021-10-28T07:30:50Z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